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8"/>
  </p:notesMasterIdLst>
  <p:sldIdLst>
    <p:sldId id="256" r:id="rId2"/>
    <p:sldId id="260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>
      <p:cViewPr varScale="1">
        <p:scale>
          <a:sx n="56" d="100"/>
          <a:sy n="56" d="100"/>
        </p:scale>
        <p:origin x="-7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45DEE-C1AD-4FF0-B992-F94E4BD7C592}" type="datetimeFigureOut">
              <a:rPr lang="en-US" smtClean="0"/>
              <a:t>8/29/2012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CD6F0-11F2-4E4A-8072-3B1ABF956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65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D6F0-11F2-4E4A-8072-3B1ABF956FB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D6F0-11F2-4E4A-8072-3B1ABF956FB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D6F0-11F2-4E4A-8072-3B1ABF956FB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D6F0-11F2-4E4A-8072-3B1ABF956FB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D6F0-11F2-4E4A-8072-3B1ABF956FB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CD6F0-11F2-4E4A-8072-3B1ABF956FB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3200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09600" y="6248400"/>
            <a:ext cx="2133600" cy="457200"/>
          </a:xfrm>
        </p:spPr>
        <p:txBody>
          <a:bodyPr/>
          <a:lstStyle>
            <a:lvl1pPr algn="r">
              <a:defRPr/>
            </a:lvl1pPr>
          </a:lstStyle>
          <a:p>
            <a:fld id="{B024D854-7637-4325-8061-81B58329B9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3048000" y="252413"/>
            <a:ext cx="6096000" cy="1219200"/>
          </a:xfrm>
          <a:prstGeom prst="rect">
            <a:avLst/>
          </a:prstGeom>
          <a:gradFill rotWithShape="1">
            <a:gsLst>
              <a:gs pos="0">
                <a:srgbClr val="3A6EA5">
                  <a:alpha val="80000"/>
                </a:srgbClr>
              </a:gs>
              <a:gs pos="100000">
                <a:srgbClr val="000000">
                  <a:alpha val="7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/>
        </p:nvGraphicFramePr>
        <p:xfrm>
          <a:off x="7391400" y="6172200"/>
          <a:ext cx="14478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8" name="Photo Editor Photo" r:id="rId3" imgW="9409524" imgH="3685714" progId="MSPhotoEd.3">
                  <p:embed/>
                </p:oleObj>
              </mc:Choice>
              <mc:Fallback>
                <p:oleObj name="Photo Editor Photo" r:id="rId3" imgW="9409524" imgH="3685714" progId="MSPhotoEd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6172200"/>
                        <a:ext cx="144780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581376-0724-4FF2-A631-EA66B22EA4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9FC35D-EA1C-4BF3-9AEC-101075CB2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FAB180-191B-46A2-A797-FEF2B81EB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0C1266-5A6A-4A1A-A723-5BFE987674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C42E2CB-D310-47BC-A44F-B934BA6569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E688F5-DFBD-4BEA-BF13-A0CCDC48C0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E70A0C-13D2-4EA5-A20A-99A2DFB6B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8977AD-C290-4203-9FF8-79152ED067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B48BBC-C502-4DE6-8094-4CDE2F847E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18BFFD-8DB7-4105-A159-D781F3138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A6EA5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533400" y="252413"/>
            <a:ext cx="8610600" cy="1219200"/>
          </a:xfrm>
          <a:prstGeom prst="rect">
            <a:avLst/>
          </a:prstGeom>
          <a:gradFill rotWithShape="1">
            <a:gsLst>
              <a:gs pos="0">
                <a:srgbClr val="3A6EA5">
                  <a:alpha val="80000"/>
                </a:srgbClr>
              </a:gs>
              <a:gs pos="100000">
                <a:srgbClr val="000000">
                  <a:alpha val="7000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3505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D2103E6-AFB8-4B26-BAAE-D7F0BA0E8AD0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45063" name="Object 7"/>
          <p:cNvGraphicFramePr>
            <a:graphicFrameLocks noChangeAspect="1"/>
          </p:cNvGraphicFramePr>
          <p:nvPr/>
        </p:nvGraphicFramePr>
        <p:xfrm>
          <a:off x="7391400" y="6172200"/>
          <a:ext cx="1447800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4" name="Photo Editor Photo" r:id="rId14" imgW="9409524" imgH="3685714" progId="MSPhotoEd.3">
                  <p:embed/>
                </p:oleObj>
              </mc:Choice>
              <mc:Fallback>
                <p:oleObj name="Photo Editor Photo" r:id="rId14" imgW="9409524" imgH="3685714" progId="MSPhotoEd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6172200"/>
                        <a:ext cx="1447800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999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008AE8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ransition spd="med">
    <p:randomBar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FFFF99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057400"/>
          </a:xfrm>
        </p:spPr>
        <p:txBody>
          <a:bodyPr/>
          <a:lstStyle/>
          <a:p>
            <a:r>
              <a:rPr lang="en-US" sz="4000" dirty="0" smtClean="0"/>
              <a:t>What eMarketing Brings to the Table &amp; What eMarketing  Needs from Your Area</a:t>
            </a:r>
            <a:endParaRPr lang="en-US" sz="4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724400"/>
            <a:ext cx="7315200" cy="914400"/>
          </a:xfrm>
        </p:spPr>
        <p:txBody>
          <a:bodyPr/>
          <a:lstStyle/>
          <a:p>
            <a:r>
              <a:rPr lang="en-US" dirty="0" smtClean="0"/>
              <a:t>EMKT 495</a:t>
            </a:r>
            <a:endParaRPr lang="en-US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534400" cy="4683125"/>
          </a:xfrm>
        </p:spPr>
        <p:txBody>
          <a:bodyPr/>
          <a:lstStyle/>
          <a:p>
            <a:pPr marL="365760" indent="-283464" eaLnBrk="1" fontAlgn="auto" hangingPunct="1">
              <a:lnSpc>
                <a:spcPct val="125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Online target markets</a:t>
            </a:r>
          </a:p>
          <a:p>
            <a:pPr marL="365760" indent="-283464" eaLnBrk="1" fontAlgn="auto" hangingPunct="1">
              <a:lnSpc>
                <a:spcPct val="125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eMarketing objectives</a:t>
            </a:r>
          </a:p>
          <a:p>
            <a:pPr marL="365760" indent="-283464" eaLnBrk="1" fontAlgn="auto" hangingPunct="1">
              <a:lnSpc>
                <a:spcPct val="125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Plan online strategies </a:t>
            </a:r>
          </a:p>
          <a:p>
            <a:pPr marL="365760" indent="-283464" eaLnBrk="1" fontAlgn="auto" hangingPunct="1">
              <a:lnSpc>
                <a:spcPct val="125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Contribute to offline strategies</a:t>
            </a:r>
          </a:p>
          <a:p>
            <a:pPr marL="365760" indent="-283464" eaLnBrk="1" fontAlgn="auto" hangingPunct="1">
              <a:lnSpc>
                <a:spcPct val="125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Develop/design/manage Web presence</a:t>
            </a:r>
          </a:p>
          <a:p>
            <a:pPr marL="365760" indent="-283464" eaLnBrk="1" fontAlgn="auto" hangingPunct="1">
              <a:lnSpc>
                <a:spcPct val="125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Apply tactical marketing mix tools online</a:t>
            </a:r>
          </a:p>
          <a:p>
            <a:pPr marL="365760" indent="-283464" eaLnBrk="1" fontAlgn="auto" hangingPunct="1">
              <a:lnSpc>
                <a:spcPct val="125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Advise on overall marketing budget &amp; calendar</a:t>
            </a:r>
          </a:p>
          <a:p>
            <a:pPr marL="365760" indent="-283464" eaLnBrk="1" fontAlgn="auto" hangingPunct="1">
              <a:lnSpc>
                <a:spcPct val="125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800" dirty="0"/>
              <a:t>Execute and evaluate</a:t>
            </a: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457200" y="76200"/>
            <a:ext cx="906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36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Functional Competencies of </a:t>
            </a:r>
            <a:r>
              <a:rPr lang="en-US" sz="3600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EMKT</a:t>
            </a:r>
            <a:r>
              <a:rPr lang="en-US" sz="4400" u="sng" dirty="0" smtClean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charset="0"/>
              </a:rPr>
              <a:t> </a:t>
            </a:r>
            <a:endParaRPr lang="en-US" sz="4400" u="sng" dirty="0">
              <a:solidFill>
                <a:srgbClr val="FFFF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0"/>
            <a:ext cx="8534400" cy="1295400"/>
          </a:xfrm>
        </p:spPr>
        <p:txBody>
          <a:bodyPr/>
          <a:lstStyle/>
          <a:p>
            <a:pPr algn="l"/>
            <a:r>
              <a:rPr lang="en-US" sz="3600" b="0" dirty="0" smtClean="0"/>
              <a:t>EMKT </a:t>
            </a:r>
            <a:r>
              <a:rPr lang="en-US" sz="3600" b="0" dirty="0"/>
              <a:t>Contributions to GC3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676400"/>
            <a:ext cx="8229600" cy="4572000"/>
          </a:xfrm>
        </p:spPr>
        <p:txBody>
          <a:bodyPr/>
          <a:lstStyle/>
          <a:p>
            <a:pPr marL="341313" indent="-341313" algn="l" fontAlgn="auto">
              <a:lnSpc>
                <a:spcPct val="125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800" dirty="0"/>
              <a:t>Identify the online target market</a:t>
            </a:r>
          </a:p>
          <a:p>
            <a:pPr marL="341313" indent="-341313" algn="l" fontAlgn="auto">
              <a:lnSpc>
                <a:spcPct val="125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800" dirty="0"/>
              <a:t>Analyze online competition</a:t>
            </a:r>
          </a:p>
          <a:p>
            <a:pPr marL="341313" indent="-341313" algn="l" fontAlgn="auto">
              <a:lnSpc>
                <a:spcPct val="125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800" dirty="0"/>
              <a:t>Develop online tactics to meet marketing objectives</a:t>
            </a:r>
          </a:p>
          <a:p>
            <a:pPr marL="341313" indent="-341313" algn="l" fontAlgn="auto">
              <a:lnSpc>
                <a:spcPct val="125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800" dirty="0"/>
              <a:t>Develop alternative offline marketing strategies to enhance online strategies</a:t>
            </a:r>
          </a:p>
          <a:p>
            <a:pPr marL="341313" indent="-341313" algn="l" fontAlgn="auto">
              <a:lnSpc>
                <a:spcPct val="125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en-US" sz="2800" dirty="0"/>
              <a:t>Develop online solutions to meet communication objectives</a:t>
            </a:r>
            <a:endParaRPr lang="en-US" sz="2400" dirty="0"/>
          </a:p>
          <a:p>
            <a:pPr marL="341313" indent="-341313" algn="l">
              <a:buFont typeface="Wingdings" pitchFamily="2" charset="2"/>
              <a:buChar char="l"/>
            </a:pPr>
            <a:endParaRPr lang="en-US" sz="28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EMKT </a:t>
            </a:r>
            <a:r>
              <a:rPr lang="en-US" sz="3600" b="0" dirty="0"/>
              <a:t>Contributions to GC3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525963"/>
          </a:xfrm>
        </p:spPr>
        <p:txBody>
          <a:bodyPr/>
          <a:lstStyle/>
          <a:p>
            <a:pPr marL="341313" indent="-341313"/>
            <a:r>
              <a:rPr lang="en-US" sz="2800" dirty="0" smtClean="0"/>
              <a:t>Develop Internet site to promote product and branding</a:t>
            </a:r>
          </a:p>
          <a:p>
            <a:pPr marL="341313" indent="-341313"/>
            <a:r>
              <a:rPr lang="en-US" sz="2800" dirty="0" smtClean="0"/>
              <a:t>Develop Intranet site to promote internal communication plan and HR objectives</a:t>
            </a:r>
          </a:p>
          <a:p>
            <a:pPr marL="341313" indent="-341313"/>
            <a:r>
              <a:rPr lang="en-US" sz="2800" dirty="0" smtClean="0"/>
              <a:t>Create eMarketing budget within overall marketing budget</a:t>
            </a:r>
          </a:p>
          <a:p>
            <a:pPr marL="341313" indent="-341313"/>
            <a:r>
              <a:rPr lang="en-US" sz="2800" dirty="0" smtClean="0"/>
              <a:t>Develop an implementation &amp; evaluation plan that includes metrics</a:t>
            </a:r>
          </a:p>
          <a:p>
            <a:endParaRPr lang="en-US" sz="28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/>
              <a:t>Potential </a:t>
            </a:r>
            <a:r>
              <a:rPr lang="en-US" sz="3600" b="0" dirty="0" smtClean="0"/>
              <a:t>EMKT </a:t>
            </a:r>
            <a:r>
              <a:rPr lang="en-US" sz="3600" b="0" dirty="0"/>
              <a:t>Needs from Your Area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pPr marL="341313" indent="-341313" fontAlgn="auto">
              <a:spcAft>
                <a:spcPts val="0"/>
              </a:spcAft>
              <a:defRPr/>
            </a:pPr>
            <a:r>
              <a:rPr lang="en-US" sz="2400" b="1" dirty="0"/>
              <a:t>From HRM </a:t>
            </a:r>
            <a:r>
              <a:rPr lang="en-US" sz="2400" dirty="0"/>
              <a:t>:</a:t>
            </a:r>
          </a:p>
          <a:p>
            <a:pPr marL="408305" indent="-22701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Help identify information &amp; communication concerns/wants of employees, stakeholders, applicants, etc.</a:t>
            </a:r>
          </a:p>
          <a:p>
            <a:pPr marL="408305" indent="-22701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Assist with content development &amp; organization of Intranet </a:t>
            </a:r>
          </a:p>
          <a:p>
            <a:pPr marL="341313" indent="-341313" fontAlgn="auto">
              <a:spcAft>
                <a:spcPts val="0"/>
              </a:spcAft>
              <a:defRPr/>
            </a:pPr>
            <a:r>
              <a:rPr lang="en-US" sz="2400" b="1" dirty="0"/>
              <a:t>From FINA:</a:t>
            </a:r>
          </a:p>
          <a:p>
            <a:pPr marL="408305" indent="-22701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Assist with identifying implications of current Marketing budget</a:t>
            </a:r>
          </a:p>
          <a:p>
            <a:pPr marL="408305" indent="-227013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/>
              <a:t>Assist in identifying metrics and monitoring effects of eMarketing efforts</a:t>
            </a:r>
          </a:p>
          <a:p>
            <a:endParaRPr lang="en-US" sz="24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/>
              <a:t>Potential </a:t>
            </a:r>
            <a:r>
              <a:rPr lang="en-US" sz="3600" b="0" dirty="0" smtClean="0"/>
              <a:t>EMKT </a:t>
            </a:r>
            <a:r>
              <a:rPr lang="en-US" sz="3600" b="0" dirty="0"/>
              <a:t>Needs from Your Area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257800"/>
          </a:xfrm>
        </p:spPr>
        <p:txBody>
          <a:bodyPr/>
          <a:lstStyle/>
          <a:p>
            <a:pPr marL="341313" indent="-341313" fontAlgn="auto">
              <a:spcAft>
                <a:spcPts val="0"/>
              </a:spcAft>
              <a:defRPr/>
            </a:pPr>
            <a:r>
              <a:rPr lang="en-US" b="1" dirty="0"/>
              <a:t>From MKTG:</a:t>
            </a:r>
          </a:p>
          <a:p>
            <a:pPr marL="682625" lvl="1" indent="-2270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Communicate overall marketing and branding objectives &amp; tactics</a:t>
            </a:r>
          </a:p>
          <a:p>
            <a:pPr marL="682625" lvl="1" indent="-2270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Integrate eMarketing budget into overall marketing budget</a:t>
            </a:r>
          </a:p>
          <a:p>
            <a:pPr marL="682625" lvl="1" indent="-2270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/>
              <a:t>Communicate/coordinate calendar considerations e.g., launch dates</a:t>
            </a:r>
            <a:endParaRPr lang="en-US" sz="1100" dirty="0"/>
          </a:p>
          <a:p>
            <a:endParaRPr lang="en-US" sz="2400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y Franklin Template">
  <a:themeElements>
    <a:clrScheme name="My Franklin Templat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My Frankli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y Franklin Templat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 Franklin Templat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 Franklin Templat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 Franklin Templat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 Franklin Templat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 Franklin Templat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 Franklin Templat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y Franklin Templat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y Franklin Templat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Todds_Template</Template>
  <TotalTime>98</TotalTime>
  <Words>214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My Franklin Template</vt:lpstr>
      <vt:lpstr>Photo Editor Photo</vt:lpstr>
      <vt:lpstr>What eMarketing Brings to the Table &amp; What eMarketing  Needs from Your Area</vt:lpstr>
      <vt:lpstr>PowerPoint Presentation</vt:lpstr>
      <vt:lpstr>EMKT Contributions to GC3</vt:lpstr>
      <vt:lpstr>EMKT Contributions to GC3</vt:lpstr>
      <vt:lpstr>Potential EMKT Needs from Your Area</vt:lpstr>
      <vt:lpstr>Potential EMKT Needs from Your Area</vt:lpstr>
    </vt:vector>
  </TitlesOfParts>
  <Company>Franklin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WuJ</dc:creator>
  <cp:lastModifiedBy>Lou Anne Manning</cp:lastModifiedBy>
  <cp:revision>28</cp:revision>
  <dcterms:created xsi:type="dcterms:W3CDTF">2004-11-02T17:03:43Z</dcterms:created>
  <dcterms:modified xsi:type="dcterms:W3CDTF">2012-08-29T18:19:04Z</dcterms:modified>
</cp:coreProperties>
</file>